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320" r:id="rId2"/>
    <p:sldId id="336" r:id="rId3"/>
    <p:sldId id="356" r:id="rId4"/>
    <p:sldId id="357" r:id="rId5"/>
    <p:sldId id="358" r:id="rId6"/>
    <p:sldId id="402" r:id="rId7"/>
    <p:sldId id="403" r:id="rId8"/>
    <p:sldId id="404" r:id="rId9"/>
    <p:sldId id="405" r:id="rId10"/>
    <p:sldId id="392" r:id="rId11"/>
    <p:sldId id="393" r:id="rId12"/>
    <p:sldId id="415" r:id="rId13"/>
    <p:sldId id="394" r:id="rId14"/>
    <p:sldId id="401" r:id="rId15"/>
    <p:sldId id="416" r:id="rId16"/>
    <p:sldId id="413" r:id="rId17"/>
    <p:sldId id="407" r:id="rId18"/>
    <p:sldId id="361" r:id="rId19"/>
    <p:sldId id="362" r:id="rId20"/>
    <p:sldId id="363" r:id="rId21"/>
    <p:sldId id="364" r:id="rId22"/>
    <p:sldId id="365" r:id="rId23"/>
    <p:sldId id="410" r:id="rId24"/>
    <p:sldId id="366" r:id="rId25"/>
    <p:sldId id="414" r:id="rId26"/>
    <p:sldId id="417" r:id="rId27"/>
    <p:sldId id="419" r:id="rId28"/>
    <p:sldId id="409" r:id="rId29"/>
    <p:sldId id="368" r:id="rId30"/>
    <p:sldId id="369" r:id="rId31"/>
    <p:sldId id="373" r:id="rId32"/>
    <p:sldId id="418" r:id="rId33"/>
    <p:sldId id="375" r:id="rId34"/>
    <p:sldId id="412" r:id="rId35"/>
    <p:sldId id="376" r:id="rId36"/>
    <p:sldId id="334" r:id="rId37"/>
    <p:sldId id="333" r:id="rId38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8" autoAdjust="0"/>
    <p:restoredTop sz="94468" autoAdjust="0"/>
  </p:normalViewPr>
  <p:slideViewPr>
    <p:cSldViewPr>
      <p:cViewPr varScale="1">
        <p:scale>
          <a:sx n="85" d="100"/>
          <a:sy n="85" d="100"/>
        </p:scale>
        <p:origin x="103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28.10.2013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28.10.2013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1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6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hyperlink" Target="http://csharpfundamentals.telerik.com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nakov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nikolay.i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minkov.i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george.net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gcod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telerikacademy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academy.telerik.com/questions/csharp-programming/csharp-part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telerikacademy.com/Courses/Courses/Details/14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telerikacademy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sualstudio/eng/products/visual-studio-express-for-windows-deskt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gif"/><Relationship Id="rId4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2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099" y="4546600"/>
            <a:ext cx="3853295" cy="533400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08246"/>
            <a:ext cx="38100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13046"/>
            <a:ext cx="38100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1800" y="5003800"/>
            <a:ext cx="3838864" cy="461665"/>
          </a:xfrm>
        </p:spPr>
        <p:txBody>
          <a:bodyPr/>
          <a:lstStyle/>
          <a:p>
            <a:r>
              <a:rPr lang="en-US" dirty="0" smtClean="0"/>
              <a:t>Manager Technical Training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44500" y="5380335"/>
            <a:ext cx="38100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www.nakov.com</a:t>
            </a:r>
            <a:endParaRPr lang="en-US" sz="1800" dirty="0"/>
          </a:p>
        </p:txBody>
      </p:sp>
      <p:pic>
        <p:nvPicPr>
          <p:cNvPr id="13" name="Picture 2">
            <a:hlinkClick r:id="rId5" tooltip="C# Fundamentals course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30499"/>
            <a:ext cx="1371600" cy="149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57200" y="1727200"/>
            <a:ext cx="8229600" cy="1524000"/>
          </a:xfrm>
        </p:spPr>
        <p:txBody>
          <a:bodyPr/>
          <a:lstStyle/>
          <a:p>
            <a:r>
              <a:rPr lang="en-US" dirty="0" smtClean="0"/>
              <a:t>C# Programming</a:t>
            </a:r>
            <a:br>
              <a:rPr lang="en-US" dirty="0" smtClean="0"/>
            </a:br>
            <a:r>
              <a:rPr lang="en-US" dirty="0" smtClean="0"/>
              <a:t>Course – Part I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57200" y="3342480"/>
            <a:ext cx="8153400" cy="569120"/>
          </a:xfrm>
        </p:spPr>
        <p:txBody>
          <a:bodyPr/>
          <a:lstStyle/>
          <a:p>
            <a:r>
              <a:rPr lang="en-US" dirty="0" smtClean="0"/>
              <a:t>About the Course</a:t>
            </a:r>
            <a:endParaRPr lang="en-US" dirty="0"/>
          </a:p>
        </p:txBody>
      </p:sp>
      <p:pic>
        <p:nvPicPr>
          <p:cNvPr id="20" name="Picture 2" descr="c, c#, fil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509">
            <a:off x="5562600" y="411108"/>
            <a:ext cx="1112892" cy="11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gnome,mime,text,csharp,file,documen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6022">
            <a:off x="2460431" y="3193543"/>
            <a:ext cx="1127826" cy="112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4648200" y="4457700"/>
            <a:ext cx="4054578" cy="2050030"/>
            <a:chOff x="4648200" y="4457700"/>
            <a:chExt cx="4054578" cy="2050030"/>
          </a:xfrm>
        </p:grpSpPr>
        <p:pic>
          <p:nvPicPr>
            <p:cNvPr id="23" name="Picture 4" descr="C:\Temp\platka.png"/>
            <p:cNvPicPr>
              <a:picLocks noChangeAspect="1" noChangeArrowheads="1"/>
            </p:cNvPicPr>
            <p:nvPr/>
          </p:nvPicPr>
          <p:blipFill>
            <a:blip r:embed="rId10" cstate="screen">
              <a:lum contrast="2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4457700"/>
              <a:ext cx="4054578" cy="20500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7" descr="C:\Users\nakov\Desktop\course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226" y="4665663"/>
              <a:ext cx="3438525" cy="165893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5400" y="914400"/>
            <a:ext cx="4167066" cy="685800"/>
          </a:xfrm>
        </p:spPr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24062" y="4495800"/>
            <a:ext cx="2389072" cy="190500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sphotos-b.ak.fbcdn.net/hphotos-ak-prn1/c0.165.851.315/p851x315/614916_3554722069095_368831937_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24062" y="2677633"/>
            <a:ext cx="2389072" cy="16728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ropbox\Camera Uploads\2013-10-28 14.18.5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5" r="2941"/>
          <a:stretch/>
        </p:blipFill>
        <p:spPr bwMode="auto">
          <a:xfrm>
            <a:off x="457200" y="2209800"/>
            <a:ext cx="5331198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fbcdn-sphotos-e-a.akamaihd.net/hphotos-ak-prn2/965311_663170260368264_2145063726_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62" y="740532"/>
            <a:ext cx="2389072" cy="17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Manager Technical Training @</a:t>
            </a:r>
            <a:br>
              <a:rPr lang="en-US" dirty="0" smtClean="0"/>
            </a:br>
            <a:r>
              <a:rPr lang="en-US" dirty="0" smtClean="0"/>
              <a:t>Telerik Corp.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years software development</a:t>
            </a:r>
            <a:br>
              <a:rPr lang="en-US" dirty="0" smtClean="0"/>
            </a:br>
            <a:r>
              <a:rPr lang="en-US" dirty="0" smtClean="0"/>
              <a:t>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6 </a:t>
            </a:r>
            <a:r>
              <a:rPr lang="en-US" dirty="0" smtClean="0"/>
              <a:t>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E-mail: </a:t>
            </a:r>
            <a:r>
              <a:rPr lang="en-US" noProof="1">
                <a:solidFill>
                  <a:srgbClr val="CCFF66">
                    <a:lumMod val="40000"/>
                    <a:lumOff val="60000"/>
                  </a:srgbClr>
                </a:solidFill>
              </a:rPr>
              <a:t>svetlin.nakov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site / Blog</a:t>
            </a:r>
            <a:r>
              <a:rPr lang="ru-RU" dirty="0">
                <a:solidFill>
                  <a:srgbClr val="CCFF66">
                    <a:lumMod val="40000"/>
                    <a:lumOff val="60000"/>
                  </a:srgbClr>
                </a:solidFill>
              </a:rPr>
              <a:t>: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</a:t>
            </a:r>
            <a:r>
              <a:rPr lang="ru-RU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nakov.com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95400"/>
            <a:ext cx="1622425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4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Kostov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Team Lead, Senior Developer</a:t>
            </a:r>
            <a:br>
              <a:rPr lang="en-US" dirty="0" smtClean="0"/>
            </a:br>
            <a:r>
              <a:rPr lang="en-US" dirty="0" smtClean="0"/>
              <a:t>and Trainer @ Telerik </a:t>
            </a:r>
            <a:r>
              <a:rPr lang="en-US" dirty="0"/>
              <a:t>Corp.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Science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and </a:t>
            </a:r>
            <a:r>
              <a:rPr lang="en-US" dirty="0"/>
              <a:t>Informatics competitions </a:t>
            </a:r>
            <a:r>
              <a:rPr lang="en-US" dirty="0" smtClean="0"/>
              <a:t>contestant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Champion from Telerik 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noProof="1" smtClean="0"/>
              <a:t>nikolay.kostov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nikolay.it</a:t>
            </a:r>
            <a:r>
              <a:rPr lang="en-US" dirty="0" smtClean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164" y="1295400"/>
            <a:ext cx="1687036" cy="205908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E91A763-B25C-411D-A4A3-CA96385075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Doncho Minkov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Technical Trainer </a:t>
            </a:r>
            <a:r>
              <a:rPr lang="en-US" dirty="0"/>
              <a:t>@</a:t>
            </a:r>
            <a:br>
              <a:rPr lang="en-US" dirty="0"/>
            </a:br>
            <a:r>
              <a:rPr lang="en-US" dirty="0"/>
              <a:t>Telerik Corp.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Contestant in the Informatics competitions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Champion from </a:t>
            </a:r>
            <a:r>
              <a:rPr lang="en-US" dirty="0" smtClean="0"/>
              <a:t>Telerik Software </a:t>
            </a:r>
            <a:r>
              <a:rPr lang="en-US" dirty="0"/>
              <a:t>Academy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Email: </a:t>
            </a:r>
            <a:r>
              <a:rPr lang="en-US" noProof="1" smtClean="0"/>
              <a:t>doncho.minkov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 smtClean="0">
                <a:hlinkClick r:id="rId2"/>
              </a:rPr>
              <a:t>http://minkov.it</a:t>
            </a:r>
            <a:r>
              <a:rPr lang="en-US" dirty="0" smtClean="0"/>
              <a:t> </a:t>
            </a:r>
          </a:p>
        </p:txBody>
      </p:sp>
      <p:pic>
        <p:nvPicPr>
          <p:cNvPr id="4" name="Picture 2" descr="C:\Users\dminkov\Desktop\Doncho Minkov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4770" y="1295400"/>
            <a:ext cx="1662544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5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1800" y="1293717"/>
            <a:ext cx="1676400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George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Technical </a:t>
            </a:r>
            <a:r>
              <a:rPr lang="en-US" dirty="0" smtClean="0"/>
              <a:t>Trainer @ </a:t>
            </a:r>
            <a:r>
              <a:rPr lang="en-US" dirty="0"/>
              <a:t>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Informatics and 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Champion from </a:t>
            </a:r>
            <a:r>
              <a:rPr lang="en-US" dirty="0" smtClean="0"/>
              <a:t>Telerik 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georgi.georgiev</a:t>
            </a:r>
            <a:r>
              <a:rPr lang="en-US" dirty="0" smtClean="0"/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itgeorge.net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</a:t>
            </a:r>
            <a:r>
              <a:rPr lang="en-US" dirty="0" smtClean="0"/>
              <a:t>(</a:t>
            </a:r>
            <a:r>
              <a:rPr lang="bg-BG" dirty="0" smtClean="0"/>
              <a:t>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6482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Ivaylo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Kenov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Technical Trainer @ Telerik Corp.</a:t>
            </a:r>
          </a:p>
          <a:p>
            <a:pPr lvl="1"/>
            <a:r>
              <a:rPr lang="en-US" dirty="0"/>
              <a:t>Mathematical </a:t>
            </a:r>
            <a:r>
              <a:rPr lang="en-US" dirty="0" smtClean="0"/>
              <a:t>competitions</a:t>
            </a:r>
            <a:br>
              <a:rPr lang="en-US" dirty="0" smtClean="0"/>
            </a:br>
            <a:r>
              <a:rPr lang="en-US" dirty="0" smtClean="0"/>
              <a:t>contestant</a:t>
            </a:r>
          </a:p>
          <a:p>
            <a:pPr lvl="1"/>
            <a:r>
              <a:rPr lang="en-US" dirty="0"/>
              <a:t>Champion from </a:t>
            </a:r>
            <a:r>
              <a:rPr lang="en-US" dirty="0" smtClean="0"/>
              <a:t>Telerik Software Academy</a:t>
            </a:r>
          </a:p>
          <a:p>
            <a:pPr lvl="1"/>
            <a:r>
              <a:rPr lang="en-US" dirty="0" smtClean="0"/>
              <a:t>E-mail: </a:t>
            </a:r>
            <a:r>
              <a:rPr lang="en-US" dirty="0" err="1" smtClean="0"/>
              <a:t>ivaylo.kenov</a:t>
            </a:r>
            <a:r>
              <a:rPr lang="en-US" dirty="0" smtClean="0"/>
              <a:t> [at] telerik.com</a:t>
            </a:r>
          </a:p>
          <a:p>
            <a:pPr lvl="1"/>
            <a:r>
              <a:rPr lang="en-US" dirty="0" smtClean="0"/>
              <a:t>Champion in OOP and DSA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3290" r="5653"/>
          <a:stretch/>
        </p:blipFill>
        <p:spPr>
          <a:xfrm>
            <a:off x="6781801" y="1295400"/>
            <a:ext cx="1600200" cy="198867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50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Assistants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will aid you in your journey</a:t>
            </a:r>
          </a:p>
          <a:p>
            <a:pPr lvl="1"/>
            <a:r>
              <a:rPr lang="en-US" dirty="0" smtClean="0"/>
              <a:t>Students from Telerik Academy (Spring 2013)</a:t>
            </a:r>
          </a:p>
          <a:p>
            <a:pPr lvl="1"/>
            <a:r>
              <a:rPr lang="en-US" dirty="0" smtClean="0"/>
              <a:t>Top results in all programming exams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26" name="Picture 2" descr="http://academy.telerik.com/images/default-album/free-software-courses.jpg?sfvrsn=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156154"/>
            <a:ext cx="5991226" cy="309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5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19200"/>
            <a:ext cx="6324600" cy="1371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Programming Course –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83680"/>
            <a:ext cx="6324600" cy="569120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http://www.nakov.com/wp-content/uploads/2010/05/Telerik-Academy-CSharp-Fundamentals-Final-Exam-April-2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33825"/>
            <a:ext cx="3657600" cy="253837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learningtree.ca/images/ilt/grabbers/ilt4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33825"/>
            <a:ext cx="2895600" cy="253837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C# Part I</a:t>
            </a:r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3000" dirty="0" smtClean="0"/>
              <a:t>Lectures: </a:t>
            </a:r>
            <a:r>
              <a:rPr lang="en-US" sz="2800" dirty="0" smtClean="0"/>
              <a:t>~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15-20</a:t>
            </a:r>
            <a:r>
              <a:rPr lang="en-US" sz="2800" dirty="0" smtClean="0"/>
              <a:t> </a:t>
            </a:r>
            <a:r>
              <a:rPr lang="en-US" sz="2800" dirty="0" smtClean="0"/>
              <a:t>hours (@ YouTube)</a:t>
            </a:r>
          </a:p>
          <a:p>
            <a:pPr>
              <a:lnSpc>
                <a:spcPct val="114000"/>
              </a:lnSpc>
            </a:pPr>
            <a:r>
              <a:rPr lang="en-US" sz="3000" dirty="0" smtClean="0"/>
              <a:t>Practical exercises: ~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24</a:t>
            </a:r>
            <a:r>
              <a:rPr lang="en-US" sz="2800" dirty="0" smtClean="0"/>
              <a:t> hours</a:t>
            </a:r>
          </a:p>
          <a:p>
            <a:pPr>
              <a:lnSpc>
                <a:spcPct val="114000"/>
              </a:lnSpc>
            </a:pPr>
            <a:r>
              <a:rPr lang="en-US" sz="3000" dirty="0" smtClean="0"/>
              <a:t>Homework: </a:t>
            </a:r>
            <a:r>
              <a:rPr lang="en-US" sz="2800" dirty="0" smtClean="0"/>
              <a:t>~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dirty="0" smtClean="0"/>
              <a:t> hours</a:t>
            </a:r>
            <a:endParaRPr lang="en-US" sz="2800" dirty="0"/>
          </a:p>
          <a:p>
            <a:pPr>
              <a:lnSpc>
                <a:spcPct val="114000"/>
              </a:lnSpc>
            </a:pPr>
            <a:r>
              <a:rPr lang="en-US" sz="3000" dirty="0" smtClean="0"/>
              <a:t>Exam: 6 </a:t>
            </a:r>
            <a:r>
              <a:rPr lang="en-US" sz="3000" dirty="0"/>
              <a:t>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sz="3000" dirty="0" smtClean="0"/>
              <a:t>Allocation</a:t>
            </a:r>
            <a:endParaRPr lang="en-US" sz="3000" dirty="0" smtClean="0"/>
          </a:p>
          <a:p>
            <a:pPr lvl="1">
              <a:lnSpc>
                <a:spcPct val="114000"/>
              </a:lnSpc>
            </a:pPr>
            <a:r>
              <a:rPr lang="en-US" sz="2800" dirty="0" smtClean="0"/>
              <a:t>Timeframe</a:t>
            </a:r>
          </a:p>
          <a:p>
            <a:pPr lvl="2">
              <a:lnSpc>
                <a:spcPct val="114000"/>
              </a:lnSpc>
            </a:pPr>
            <a:r>
              <a:rPr lang="en-US" sz="2600" dirty="0" smtClean="0"/>
              <a:t>Late </a:t>
            </a:r>
            <a:r>
              <a:rPr lang="en-US" sz="2600" dirty="0" smtClean="0"/>
              <a:t>Oct 2013 – Early Dec 2013</a:t>
            </a:r>
          </a:p>
          <a:p>
            <a:pPr lvl="1">
              <a:lnSpc>
                <a:spcPct val="114000"/>
              </a:lnSpc>
            </a:pPr>
            <a:r>
              <a:rPr lang="en-US" sz="2800" dirty="0" smtClean="0"/>
              <a:t>Exam: Early Dec 2013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074" name="Picture 2" descr="clock, folder, graphite, stripp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1016000"/>
            <a:ext cx="1333499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farm9.staticflickr.com/8441/7921188188_7648c8af8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57800" y="2667000"/>
            <a:ext cx="3276600" cy="245992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7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ts val="4300"/>
              </a:lnSpc>
            </a:pPr>
            <a:r>
              <a:rPr lang="en-US" dirty="0" smtClean="0"/>
              <a:t>Microsoft is very strong industry leader</a:t>
            </a:r>
          </a:p>
          <a:p>
            <a:pPr lvl="1">
              <a:lnSpc>
                <a:spcPts val="43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.NET Framework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</a:t>
            </a:r>
            <a:r>
              <a:rPr lang="en-US" dirty="0" smtClean="0"/>
              <a:t> are the primary development technologies in the MS ecosystem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</a:t>
            </a:r>
            <a:r>
              <a:rPr lang="en-US" dirty="0" smtClean="0"/>
              <a:t>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/>
              <a:t>Widespread and very popular</a:t>
            </a:r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Easy to switch to other languages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5537"/>
            <a:ext cx="1630456" cy="1167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2">
                <a:lumMod val="60000"/>
                <a:lumOff val="40000"/>
                <a:alpha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3053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marL="361950" indent="-3619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/>
            </a:pPr>
            <a:r>
              <a:rPr lang="en-US" sz="3000" dirty="0" smtClean="0"/>
              <a:t>Course Objectives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/>
            </a:pPr>
            <a:r>
              <a:rPr lang="en-US" sz="3000" dirty="0" smtClean="0"/>
              <a:t>Course Program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/>
            </a:pPr>
            <a:r>
              <a:rPr lang="en-US" sz="3000" dirty="0"/>
              <a:t>Trainers Team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/>
            </a:pPr>
            <a:r>
              <a:rPr lang="en-US" sz="3000" dirty="0" smtClean="0"/>
              <a:t>Examination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/>
            </a:pPr>
            <a:r>
              <a:rPr lang="en-US" sz="3000" dirty="0" smtClean="0"/>
              <a:t>Learning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170" name="Picture 2" descr="address,book,reading,r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572000"/>
            <a:ext cx="2018388" cy="201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038600" y="1143000"/>
            <a:ext cx="4519377" cy="3068619"/>
            <a:chOff x="4191000" y="1066800"/>
            <a:chExt cx="4519377" cy="3068619"/>
          </a:xfrm>
        </p:grpSpPr>
        <p:pic>
          <p:nvPicPr>
            <p:cNvPr id="31746" name="Picture 2" descr="http://www.colophon.com/gallery/gelman/library/toc-gelman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1066800"/>
              <a:ext cx="4519377" cy="306861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093" y="1463468"/>
              <a:ext cx="3114207" cy="1152732"/>
            </a:xfrm>
            <a:prstGeom prst="roundRect">
              <a:avLst>
                <a:gd name="adj" fmla="val 2957"/>
              </a:avLst>
            </a:prstGeom>
            <a:noFill/>
            <a:ln>
              <a:solidFill>
                <a:schemeClr val="tx2">
                  <a:lumMod val="50000"/>
                  <a:alpha val="50000"/>
                </a:schemeClr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21235556">
              <a:off x="5439926" y="2591558"/>
              <a:ext cx="2922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C# Programming</a:t>
              </a:r>
              <a:endParaRPr lang="en-US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31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English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it!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Specific terminology </a:t>
            </a:r>
            <a:r>
              <a:rPr lang="en-US" dirty="0" smtClean="0"/>
              <a:t>should</a:t>
            </a:r>
            <a:br>
              <a:rPr lang="en-US" dirty="0" smtClean="0"/>
            </a:br>
            <a:r>
              <a:rPr lang="en-US" dirty="0" smtClean="0"/>
              <a:t>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</a:t>
            </a:r>
            <a:br>
              <a:rPr lang="en-US" dirty="0" smtClean="0"/>
            </a:br>
            <a:r>
              <a:rPr lang="en-US" dirty="0" smtClean="0"/>
              <a:t>inaccurate and funny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6386" name="Picture 2" descr="http://www.peterbauernhof.at/images/englis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74906"/>
            <a:ext cx="2667000" cy="1849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 descr="earth, globe, language, skills, worl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386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1397000"/>
            <a:ext cx="4762500" cy="685800"/>
          </a:xfrm>
        </p:spPr>
        <p:txBody>
          <a:bodyPr/>
          <a:lstStyle/>
          <a:p>
            <a:pPr algn="r"/>
            <a:r>
              <a:rPr lang="en-US" dirty="0" smtClean="0"/>
              <a:t>C# Part I Exams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2199479"/>
            <a:ext cx="4660900" cy="569121"/>
          </a:xfrm>
        </p:spPr>
        <p:txBody>
          <a:bodyPr/>
          <a:lstStyle/>
          <a:p>
            <a:pPr algn="r"/>
            <a:r>
              <a:rPr lang="en-US" dirty="0" smtClean="0"/>
              <a:t>Examination Criteria</a:t>
            </a:r>
            <a:endParaRPr lang="en-US" dirty="0"/>
          </a:p>
        </p:txBody>
      </p:sp>
      <p:pic>
        <p:nvPicPr>
          <p:cNvPr id="11266" name="Picture 2" descr="http://www.nakov.com/wp-content/uploads/2011/04/TelerikAcademyCSharpFundamentalsFinalExam14.04.201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620" y="3370146"/>
            <a:ext cx="3581400" cy="290730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nakov.com/wp-content/uploads/2011/04/TelerikAcademyCSharpFundamentalsFinalExam14.04.201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9112" y="3370145"/>
            <a:ext cx="3805288" cy="290730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www.nakov.com/wp-content/uploads/2010/05/Telerik-Academy-CSharp-Fundamentals-Final-Exam-April-20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20" y="1066800"/>
            <a:ext cx="2895929" cy="200977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5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Exams @ Software Academy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measure the individual performance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Serve as filter for the most skillful people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Score formed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components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Exam results, forums activity, homework, lectures attendance,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4098" name="Picture 2" descr="http://www.robinchung.com/wordpress/wp-content/uploads/2011/02/HS_Exam_Stress_PHOTO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93642"/>
            <a:ext cx="3505200" cy="2330958"/>
          </a:xfrm>
          <a:prstGeom prst="roundRect">
            <a:avLst>
              <a:gd name="adj" fmla="val 10320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nakov.com/wp-content/uploads/2011/05/Telerik-QA-Academy-Entrance-Exam-May-20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5756" y="3993642"/>
            <a:ext cx="3852762" cy="2330958"/>
          </a:xfrm>
          <a:prstGeom prst="roundRect">
            <a:avLst>
              <a:gd name="adj" fmla="val 10320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5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C</a:t>
            </a:r>
            <a:r>
              <a:rPr lang="en-US" smtClean="0"/>
              <a:t># Part </a:t>
            </a:r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sz="3000" dirty="0" smtClean="0"/>
              <a:t> –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65%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47687" lvl="3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/>
              <a:t>Serves </a:t>
            </a:r>
            <a:r>
              <a:rPr lang="en-US" sz="2800" dirty="0"/>
              <a:t>as </a:t>
            </a:r>
            <a:r>
              <a:rPr lang="en-US" sz="2800" dirty="0" smtClean="0"/>
              <a:t>primary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/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sz="2800" dirty="0"/>
              <a:t>criteria</a:t>
            </a:r>
          </a:p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  <a:r>
              <a:rPr lang="en-US" sz="3000" dirty="0" smtClean="0"/>
              <a:t> –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 </a:t>
            </a:r>
            <a:r>
              <a:rPr lang="en-US" sz="3000" dirty="0"/>
              <a:t>in class </a:t>
            </a:r>
            <a:r>
              <a:rPr lang="en-US" sz="3000" dirty="0" smtClean="0"/>
              <a:t>–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10%</a:t>
            </a:r>
          </a:p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000" dirty="0" smtClean="0"/>
              <a:t>+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sz="3000" dirty="0" smtClean="0"/>
              <a:t>–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sz="3000" dirty="0" smtClean="0"/>
              <a:t>+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sz="3000" dirty="0" smtClean="0"/>
              <a:t> – bonus up to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</a:t>
            </a:r>
            <a:r>
              <a:rPr lang="en-US" sz="3000" dirty="0" smtClean="0"/>
              <a:t> </a:t>
            </a:r>
            <a:r>
              <a:rPr lang="en-US" sz="3000" dirty="0"/>
              <a:t>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r>
              <a:rPr lang="en-US" sz="3000" dirty="0"/>
              <a:t> students – bonus </a:t>
            </a:r>
            <a:r>
              <a:rPr lang="en-US" sz="3000" dirty="0" smtClean="0"/>
              <a:t>up </a:t>
            </a:r>
            <a:r>
              <a:rPr lang="en-US" sz="3000" dirty="0"/>
              <a:t>to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Part I Exams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hours</a:t>
            </a:r>
          </a:p>
          <a:p>
            <a:pPr lvl="1"/>
            <a:r>
              <a:rPr lang="en-US" dirty="0"/>
              <a:t>Covers all learned topics up to the moment</a:t>
            </a:r>
          </a:p>
          <a:p>
            <a:pPr lvl="1"/>
            <a:r>
              <a:rPr lang="en-US" dirty="0" smtClean="0"/>
              <a:t>Automated judge system &amp; real-time feedback</a:t>
            </a:r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only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 smtClean="0"/>
              <a:t>for their homework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for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punishment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6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 in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60778"/>
            <a:ext cx="8686800" cy="5791200"/>
          </a:xfrm>
        </p:spPr>
        <p:txBody>
          <a:bodyPr/>
          <a:lstStyle/>
          <a:p>
            <a:pPr marL="282575" lvl="1" indent="-282575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We encourage live participation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Top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throughout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years have always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lots of time in the academy halls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Register </a:t>
            </a:r>
            <a:r>
              <a:rPr lang="en-US" dirty="0"/>
              <a:t>your presence </a:t>
            </a:r>
            <a:r>
              <a:rPr lang="en-US" dirty="0" smtClean="0"/>
              <a:t>@ barcode scanners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Last check-in is listed in your student </a:t>
            </a:r>
            <a:r>
              <a:rPr lang="en-US" dirty="0" smtClean="0"/>
              <a:t>profile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Scanners are next to the doors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Use Student ID Card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Check in</a:t>
            </a:r>
            <a:br>
              <a:rPr lang="en-US" dirty="0" smtClean="0"/>
            </a:br>
            <a:r>
              <a:rPr lang="en-US" dirty="0" smtClean="0"/>
              <a:t>+/- 30 min.</a:t>
            </a:r>
            <a:br>
              <a:rPr lang="en-US" dirty="0" smtClean="0"/>
            </a:br>
            <a:r>
              <a:rPr lang="en-US" dirty="0" smtClean="0"/>
              <a:t>before / </a:t>
            </a:r>
            <a:r>
              <a:rPr lang="en-US" dirty="0" smtClean="0"/>
              <a:t>after </a:t>
            </a:r>
            <a:br>
              <a:rPr lang="en-US" dirty="0" smtClean="0"/>
            </a:br>
            <a:r>
              <a:rPr lang="en-US" dirty="0" smtClean="0"/>
              <a:t>lecture starts</a:t>
            </a:r>
          </a:p>
          <a:p>
            <a:pPr lvl="1">
              <a:lnSpc>
                <a:spcPct val="95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952999"/>
            <a:ext cx="5227674" cy="15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88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/ Excellence / Fail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/>
              <a:t>Criteria for pass / pass with excellence / fail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excellence</a:t>
            </a:r>
          </a:p>
          <a:p>
            <a:pPr lvl="2"/>
            <a:r>
              <a:rPr lang="en-US" dirty="0" smtClean="0"/>
              <a:t>Very high exam results</a:t>
            </a:r>
          </a:p>
          <a:p>
            <a:pPr marL="649288" lvl="2" indent="0">
              <a:buNone/>
            </a:pPr>
            <a:r>
              <a:rPr lang="en-US" dirty="0" smtClean="0"/>
              <a:t>	  or</a:t>
            </a:r>
          </a:p>
          <a:p>
            <a:pPr lvl="2"/>
            <a:r>
              <a:rPr lang="en-US" dirty="0" smtClean="0"/>
              <a:t>High total results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</a:t>
            </a:r>
          </a:p>
          <a:p>
            <a:pPr lvl="2"/>
            <a:r>
              <a:rPr lang="en-US" dirty="0" smtClean="0"/>
              <a:t>Average total results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</a:t>
            </a:r>
          </a:p>
          <a:p>
            <a:pPr lvl="2"/>
            <a:r>
              <a:rPr lang="en-US" dirty="0" smtClean="0"/>
              <a:t>Low total results or low exam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14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4190999"/>
            <a:ext cx="1219200" cy="12192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905000"/>
            <a:ext cx="2019300" cy="2019300"/>
          </a:xfrm>
          <a:prstGeom prst="rect">
            <a:avLst/>
          </a:prstGeom>
          <a:noFill/>
          <a:effectLst>
            <a:glow rad="266700">
              <a:schemeClr val="tx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5334000"/>
            <a:ext cx="1143000" cy="1143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sz="3000" dirty="0" smtClean="0"/>
              <a:t>Write a program that enters a positive integer number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sz="3000" dirty="0" smtClean="0"/>
              <a:t> from the console and prints two symmetric triangles of size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sz="3000" dirty="0" smtClean="0"/>
              <a:t> separated by a vertical line, just like in the examples below</a:t>
            </a:r>
            <a:r>
              <a:rPr lang="bg-BG" sz="3000" dirty="0" smtClean="0"/>
              <a:t>: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133601" y="3371432"/>
            <a:ext cx="14478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2400" y="3371432"/>
            <a:ext cx="17526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0" y="3371433"/>
            <a:ext cx="2362199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35000" y="3371432"/>
            <a:ext cx="11176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</p:spTree>
    <p:extLst>
      <p:ext uri="{BB962C8B-B14F-4D97-AF65-F5344CB8AC3E}">
        <p14:creationId xmlns:p14="http://schemas.microsoft.com/office/powerpoint/2010/main" val="15656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dirty="0" smtClean="0"/>
              <a:t>All exams will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online judge system (</a:t>
            </a:r>
            <a:r>
              <a:rPr lang="en-US" dirty="0" smtClean="0">
                <a:hlinkClick r:id="rId2"/>
              </a:rPr>
              <a:t>BG Coder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It tests your solution against predefined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524000"/>
            <a:ext cx="6324600" cy="1371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Programming: Objectives &amp;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88480"/>
            <a:ext cx="5562600" cy="569120"/>
          </a:xfrm>
        </p:spPr>
        <p:txBody>
          <a:bodyPr/>
          <a:lstStyle/>
          <a:p>
            <a:r>
              <a:rPr lang="en-US" dirty="0" smtClean="0"/>
              <a:t>What Topics Shall We Cover?</a:t>
            </a:r>
            <a:endParaRPr lang="en-US" dirty="0"/>
          </a:p>
        </p:txBody>
      </p:sp>
      <p:pic>
        <p:nvPicPr>
          <p:cNvPr id="22530" name="Picture 2" descr="http://www.fivestar-school.com/file.php/1/girlwith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286000"/>
            <a:ext cx="1905000" cy="4133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2" name="Picture 4" descr="http://smu.edu/culturalinstitute/images/friends-girlwrit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038600"/>
            <a:ext cx="2743200" cy="2148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findicons.com/files/icons/2166/oxygen/128/text_x_cshar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230">
            <a:off x="7103446" y="570279"/>
            <a:ext cx="1250018" cy="125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87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Doing your homework is very important!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Programming can only be</a:t>
            </a:r>
            <a:br>
              <a:rPr lang="en-US" dirty="0" smtClean="0"/>
            </a:br>
            <a:r>
              <a:rPr lang="en-US" dirty="0" smtClean="0"/>
              <a:t>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After each lecture there are a few exercises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solve them in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rest are your homework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Homework assignments due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 weeks after each lecture – </a:t>
            </a:r>
            <a:r>
              <a:rPr lang="en-US" u="sng" dirty="0" smtClean="0"/>
              <a:t>no excuses for being late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Deadlines are </a:t>
            </a:r>
            <a:r>
              <a:rPr lang="en-US" u="sng" dirty="0" smtClean="0"/>
              <a:t>final</a:t>
            </a:r>
            <a:r>
              <a:rPr lang="en-US" dirty="0" smtClean="0"/>
              <a:t> &amp; enforced by the system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Submit homework through </a:t>
            </a:r>
            <a:r>
              <a:rPr lang="en-US" sz="2800" dirty="0" smtClean="0">
                <a:hlinkClick r:id="rId2"/>
              </a:rPr>
              <a:t>telerikacademy.com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006601"/>
            <a:ext cx="7086600" cy="6858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275" y="2834480"/>
            <a:ext cx="7858125" cy="569120"/>
          </a:xfrm>
        </p:spPr>
        <p:txBody>
          <a:bodyPr/>
          <a:lstStyle/>
          <a:p>
            <a:pPr algn="r"/>
            <a:r>
              <a:rPr lang="en-US" dirty="0" smtClean="0"/>
              <a:t>What We Need in Addition 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245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37290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641349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1" y="361950"/>
            <a:ext cx="13906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304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495298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067" y="39624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75">
            <a:off x="797108" y="1030194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The C# 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7800"/>
            <a:ext cx="6705600" cy="2895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 very helpful resource for the course</a:t>
            </a:r>
          </a:p>
          <a:p>
            <a:pPr marL="533400" lvl="1" indent="-266700"/>
            <a:r>
              <a:rPr lang="en-US" dirty="0"/>
              <a:t>“Fundamentals of Programming with </a:t>
            </a:r>
            <a:r>
              <a:rPr lang="en-US" dirty="0" smtClean="0"/>
              <a:t>C#”, </a:t>
            </a:r>
            <a:r>
              <a:rPr lang="en-US" dirty="0"/>
              <a:t>Nakov S. and his team, 2013</a:t>
            </a:r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4953000"/>
            <a:ext cx="8534400" cy="14478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C# track is based on the book</a:t>
            </a:r>
          </a:p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C# Part I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 chapters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..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6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 (up to Loops)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Intro C# Book - front 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51"/>
          <a:stretch/>
        </p:blipFill>
        <p:spPr bwMode="auto">
          <a:xfrm>
            <a:off x="254580" y="1905000"/>
            <a:ext cx="2260020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9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 smtClean="0"/>
              <a:t>Register for the "Telerik Academy Forums":</a:t>
            </a:r>
          </a:p>
          <a:p>
            <a:pPr lvl="1"/>
            <a:endParaRPr lang="en-US" sz="2900" dirty="0" smtClean="0"/>
          </a:p>
          <a:p>
            <a:pPr lvl="1">
              <a:spcBef>
                <a:spcPts val="3000"/>
              </a:spcBef>
            </a:pPr>
            <a:r>
              <a:rPr lang="en-US" sz="2900" dirty="0" smtClean="0"/>
              <a:t>Discuss the course exercises with your colleagues</a:t>
            </a:r>
          </a:p>
          <a:p>
            <a:pPr lvl="1"/>
            <a:r>
              <a:rPr lang="en-US" sz="2900" dirty="0" smtClean="0"/>
              <a:t>Find solutions for the exercises</a:t>
            </a:r>
          </a:p>
          <a:p>
            <a:pPr lvl="1"/>
            <a:r>
              <a:rPr lang="en-US" sz="2900" dirty="0" smtClean="0"/>
              <a:t>Share source code / discuss ideas</a:t>
            </a:r>
          </a:p>
          <a:p>
            <a:pPr>
              <a:spcBef>
                <a:spcPts val="1800"/>
              </a:spcBef>
            </a:pPr>
            <a:r>
              <a:rPr lang="en-US" dirty="0"/>
              <a:t>The C# </a:t>
            </a:r>
            <a:r>
              <a:rPr lang="en-US" dirty="0" smtClean="0"/>
              <a:t>Part I official </a:t>
            </a:r>
            <a:r>
              <a:rPr lang="en-US" dirty="0"/>
              <a:t>web site:</a:t>
            </a:r>
          </a:p>
          <a:p>
            <a:endParaRPr lang="en-US" sz="3100" dirty="0" smtClean="0"/>
          </a:p>
          <a:p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1000" y="1676400"/>
            <a:ext cx="8382000" cy="9144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3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http://forums.academy.telerik.com/questions/csharp-programming/csharp-part-1</a:t>
            </a:r>
            <a:endParaRPr lang="en-US" sz="23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5459104"/>
            <a:ext cx="8077200" cy="7130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3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telerikacademy.com/Courses/Courses/Details/144</a:t>
            </a:r>
            <a:r>
              <a:rPr lang="en-US" sz="23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3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>
            <a:hlinkClick r:id="rId5" tooltip="C# Fundamentals course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523426"/>
            <a:ext cx="1429576" cy="14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Telerik Integrated</a:t>
            </a:r>
            <a:br>
              <a:rPr lang="en-US" dirty="0" smtClean="0"/>
            </a:br>
            <a:r>
              <a:rPr lang="en-US" dirty="0" smtClean="0"/>
              <a:t>Learning System (TILS)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The Telerik Integrated Learning System (TILS)</a:t>
            </a:r>
          </a:p>
          <a:p>
            <a:pPr lvl="1"/>
            <a:r>
              <a:rPr lang="en-US" dirty="0" smtClean="0">
                <a:hlinkClick r:id="rId2"/>
              </a:rPr>
              <a:t>www.telerikacademy.com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/>
              <a:t>Reports about your results</a:t>
            </a:r>
          </a:p>
          <a:p>
            <a:pPr lvl="1"/>
            <a:r>
              <a:rPr lang="en-US" dirty="0" smtClean="0"/>
              <a:t>Presence </a:t>
            </a:r>
            <a:r>
              <a:rPr lang="en-US" dirty="0"/>
              <a:t>cards </a:t>
            </a:r>
            <a:r>
              <a:rPr lang="en-US" dirty="0" smtClean="0"/>
              <a:t>(barcodes)</a:t>
            </a:r>
            <a:endParaRPr lang="en-US" dirty="0"/>
          </a:p>
          <a:p>
            <a:pPr lvl="1"/>
            <a:r>
              <a:rPr lang="en-US" dirty="0" smtClean="0"/>
              <a:t>Calendar, team work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00" y="4419600"/>
            <a:ext cx="2827926" cy="1901905"/>
          </a:xfrm>
          <a:prstGeom prst="roundRect">
            <a:avLst>
              <a:gd name="adj" fmla="val 210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839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Windows (XP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 smtClean="0"/>
              <a:t>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hlinkClick r:id="rId3"/>
              </a:rPr>
              <a:t>Visual Studio Express </a:t>
            </a:r>
            <a:r>
              <a:rPr lang="en-US" dirty="0" smtClean="0">
                <a:latin typeface="Consolas" pitchFamily="49" charset="0"/>
                <a:cs typeface="Consolas" pitchFamily="49" charset="0"/>
                <a:hlinkClick r:id="rId3"/>
              </a:rPr>
              <a:t>2013</a:t>
            </a:r>
            <a:r>
              <a:rPr lang="en-US" dirty="0"/>
              <a:t> (</a:t>
            </a:r>
            <a:r>
              <a:rPr lang="en-US" dirty="0" smtClean="0"/>
              <a:t>free version </a:t>
            </a:r>
            <a:r>
              <a:rPr lang="en-US" dirty="0"/>
              <a:t>of </a:t>
            </a:r>
            <a:r>
              <a:rPr lang="en-US" dirty="0" smtClean="0"/>
              <a:t>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Visual Studio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2010</a:t>
            </a:r>
            <a:r>
              <a:rPr lang="en-US" sz="2600" dirty="0">
                <a:solidFill>
                  <a:srgbClr val="F5FFC2"/>
                </a:solidFill>
              </a:rPr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/>
              <a:t> is also OK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.</a:t>
            </a:r>
            <a:r>
              <a:rPr lang="en-US" dirty="0" smtClean="0"/>
              <a:t>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4114800" y="4800600"/>
            <a:ext cx="4476750" cy="1371600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9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800600"/>
            <a:ext cx="3260522" cy="1371599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05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27000"/>
            <a:ext cx="7086600" cy="838200"/>
          </a:xfrm>
        </p:spPr>
        <p:txBody>
          <a:bodyPr/>
          <a:lstStyle/>
          <a:p>
            <a:r>
              <a:rPr lang="en-US" sz="3800" dirty="0"/>
              <a:t>C# </a:t>
            </a:r>
            <a:r>
              <a:rPr lang="en-US" sz="3800" dirty="0" smtClean="0"/>
              <a:t>Programming Course </a:t>
            </a:r>
            <a:r>
              <a:rPr lang="en-US" sz="3800" dirty="0"/>
              <a:t>– Part 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6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Fundamentals of C# Programming</a:t>
            </a:r>
            <a:br>
              <a:rPr lang="en-US" dirty="0" smtClean="0"/>
            </a:br>
            <a:r>
              <a:rPr lang="en-US" dirty="0" smtClean="0"/>
              <a:t>Track of Courses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2" tooltip="&quot;Web Design with HTML 5, CSS 3 and JavaScript&quot; course @ Telerik Academy"/>
              </a:rPr>
              <a:t>csharpfundamentals.telerik.com </a:t>
            </a:r>
            <a:endParaRPr lang="en-US" noProof="1" smtClean="0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49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41" y="2969616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0" y="4228275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hlinkClick r:id="rId2" tooltip="C# Fundamentals course"/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79" y="1066800"/>
            <a:ext cx="1581975" cy="158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Track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Programming </a:t>
            </a:r>
            <a:r>
              <a:rPr lang="en-US" dirty="0" smtClean="0"/>
              <a:t>track at the Academy: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Give the trainees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fundamental</a:t>
            </a:r>
            <a:r>
              <a:rPr lang="en-US" dirty="0" smtClean="0"/>
              <a:t> computer programming knowledge and skills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the logical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Learn basic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structures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algorithms</a:t>
            </a:r>
            <a:r>
              <a:rPr lang="en-US" dirty="0" smtClean="0"/>
              <a:t> and object-oriented programming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</a:t>
            </a:r>
            <a:r>
              <a:rPr lang="en-US" dirty="0" smtClean="0"/>
              <a:t>) concepts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Learn to produce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high-quality code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Prepare</a:t>
            </a:r>
            <a:r>
              <a:rPr lang="en-US" dirty="0" smtClean="0"/>
              <a:t> for learning the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HTML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, DB &amp; SQL, </a:t>
            </a:r>
            <a:r>
              <a:rPr lang="en-US" dirty="0" smtClean="0"/>
              <a:t>Cloud, ASP.NET</a:t>
            </a:r>
            <a:r>
              <a:rPr lang="en-US" dirty="0" smtClean="0"/>
              <a:t>, XAML</a:t>
            </a:r>
            <a:r>
              <a:rPr lang="en-US" dirty="0" smtClean="0"/>
              <a:t>,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smtClean="0"/>
              <a:t># Part </a:t>
            </a:r>
            <a:r>
              <a:rPr lang="en-US" dirty="0" smtClean="0"/>
              <a:t>I – Course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6850"/>
            <a:ext cx="8686800" cy="5638800"/>
          </a:xfrm>
        </p:spPr>
        <p:txBody>
          <a:bodyPr/>
          <a:lstStyle/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Introduction to Programming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Primitive Data Types and Variables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Operators, Expressions and Statements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Console Input / Output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Conditional Statements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Loops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Exam Preparation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Practical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4" name="Picture 2" descr="http://prnew.info/wp-content/uploads/2012/01/%D0%A2%D0%B5%D0%BB%D0%B5%D1%80%D0%B8%D0%BA-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62400"/>
            <a:ext cx="3657600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http://blog.quppa.net/wp-content/uploads/csharp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4217">
            <a:off x="7489949" y="1118300"/>
            <a:ext cx="1147887" cy="11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91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smtClean="0"/>
              <a:t># Part II </a:t>
            </a:r>
            <a:r>
              <a:rPr lang="en-US" dirty="0" smtClean="0"/>
              <a:t>– Course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15050"/>
          </a:xfrm>
        </p:spPr>
        <p:txBody>
          <a:bodyPr/>
          <a:lstStyle/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Arrays and Matrices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Numeral Systems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Methods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Creating and Using Objects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Strings and Text Processing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/>
              <a:t>Problem Solving Methodology</a:t>
            </a:r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/>
              <a:t>Exam Preparation</a:t>
            </a:r>
            <a:endParaRPr lang="bg-BG" sz="3000" dirty="0" smtClean="0"/>
          </a:p>
          <a:p>
            <a:pPr marL="450850" indent="-4508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Practical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 descr="http://www.nakov.com/wp-content/uploads/2010/06/svetlin-nakov-teaching-students-in-telerik-academy-june-2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672585"/>
            <a:ext cx="2590799" cy="17282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akov.com/wp-content/uploads/2010/06/svetlin-nakov-teaching-explaining-csharp-in-telerik-academy-june-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32" y="1143000"/>
            <a:ext cx="3009967" cy="2007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hAQEBQQEBAVEA8QEA8QDw8QEBAPFQ8PFBAVFRUUFBQXHCYeFxkjGRQUHy8gIycpLCwsFR4xNTAqNSYrLCkBCQoKDgwOGA8PGiwcHCQpLCwsLCkpLCwsLCwpLCksLCwsKSksKSkpLCksKSksLCksLCksLCkpKSwsLCwpKSksLP/AABEIAOEA4QMBIgACEQEDEQH/xAAcAAABBQEBAQAAAAAAAAAAAAAAAQIDBAcFBgj/xABEEAACAQIDAwcJBgUEAQUBAAABAgADEQQSIQUxQQYHUWFxkaETFyIyUnKBsdEzQmKSwfAUI4Ky4VOiwvEVc4Oj0uIW/8QAGAEAAwEBAAAAAAAAAAAAAAAAAAECAwT/xAAjEQEBAAICAwEAAQUAAAAAAAAAAQIRITEDEkETIjJRYXGB/9oADAMBAAIRAxEAPwDcYQlfGYxaalmNrQCWpUC6kzibU5XUKAOZxp1zOuXHOhlJpUDdt2nCZdjNp1q7Zqjk34X0lTHablI2baHPBQU2U37NZzG55RwUzJ0pSZaUv0Z3yNR88n4Wh54/wtMxFOSqkf5wv1rSfPF+BovniPsN3TOVWSqsf5Qv1rQfPCfYbuh54T7Ddxng1WSqsf5Qv2r2Sc9Sk2Aa40IsQQZL54T7D9xmbbRGHJzGqlOoNzBhc9TAb5JgccpHrX6+nvi/Ob1s/wBbremi+eA/6b9xjX55supVh2gzxL1Ra4lGlgDVOeobpvVAb5utvp39EL4p8Kea/Wipzx3AIRiDqDlOoi+eE+w/cZ4eo4Ww4scqgcf8AaxxWP8AGF+1/s9t54j7DdxieeP8Ddxnh2SRssPyh/tXu/PL+Fu4xPPMPZbumfukrvTi/OH+taSvPQvEHunT2fzxUHNma3bpMbqU5VqUpNwXPI+n9lcsKFcDK41653KdUMLg3nyRg9p1sOwak5FuFzaanyF50sxFKubNu14zOzS5lts8JWwWNWqoZTe8sxKEIQgDKtTKCTwmP86HLgrehSb0jppwmicsNqihQZr20M+adpY9q9Z6ja3Y27JWM2nK6iuqljcm5OpJ4yzTpRlNurxk61erxm8jntPWnHBICp1eMkB6vGUgwLJFWOCfu8kWl+7x6LZqiSBY9aMkXDx6TarnDX3u/wAGy/2gSJthUX9cM3vVap/WdNcNEy2qrTv61Oo/5WQf8o/WfR7X45q8m8L/AKX+5/rCts/DUFLmmABuF2JJ4Aa7zO3/AAs8ztjDYk1gzUiaCXyZPT/qYDW57NIspMZ0eNuV5q7glLoSRa9zYbh1SDC1zhy6vfyerrYXs3FR2/PtlrBbRpkWBHZF2qq+TJGukXzcP7qqOw6r16j4hxYD+XSXgq72+O7WdkiR7LwgSigU6FQ1+ktqT4ywUlYzUTld1CRGOsmIjGEZKrLIXWWWEiYSaqKjpK9RJdcSF1kWLlc+pTkJUg3BsRqCOEvOkhenIsXK1Pmu5dFrUKp9Iaa8RNlpVAwBHGfJOzsU1CstRTYqRfsn0vyM2uK+HVr39ETLKab43b0UIQkqZfzw7QK0SoO/SYpTpzWOeU+qPxCZciTXCMfJeQqSVVihY4CasjlElURiyRZSUiiSrI1kixoTJJkkKyZJUTU6zlYvE5doYdfapVR+a5H9gnUWeX23UIx9NwLiktIkDfbMxPgYs7qf9PCbt/09iYko0duYdzYVArey/wDLP+61/hLt5puVnZZ2rYrAUqnroGPtWs35hrOGQGNSml8iMUFzfdode2872NxIp03qH7is3aQNB32nI5P4W1O7bzqT0k6mRl3ppjdTaJdu0sPRRXzM6rlyqp4aC5Og0i4PF4jE+lb+HobwfWqVB1E6AdduyLjqNJXD1KZqKOAsbHpK/e/e+dDDY6nVF6bhrbxuK9oOokze9WqutbkKtMKLDxJJPaTqY1o9oxpSELSJpK0iaJSJhIXEnaRsJKldlkbJJyI0rJWp1Kc2bmc2gWpZCfV0mQOs0zmbOrD8UyznDXx3ls8IkJk2Y5zzNbKfxCZgjno8Zp3PP933hMypibePpj5O0ygn/uSpS/d4xJYSaxhQtCTJhYJLCS5EWmpg+uTJgev5yDFbSWlpYvUPq013nrPQOsyTZOya+LqL5dslIsL0aZKgjoY72+XVHwXPaejg8xYJeoyC7LSVqpUdYUG3xjKtDEKwVcJVJO7Nlpj5k+E2bk7sWjRoslNFRcnqqAo8JIuyVZxpM/0jT8rpmGyuR20K9v5NKkvEvWckDsWmZHtHmyxdKo1dmo1CwUCmr1FICi29k/d5tl6dFOGniZ5bbG1lYkXEmZ3KruEwn+WK4/CAHLWwtRTxKZKo+YPhK2HwK3y4fENSfeKRLUyf/bfQ/AGbHg9kLVYejmJOgnM5xMDhlo08KERmfEUWqNlUm1Ns7Kp4DKGB7Zd1vhnN63emdthcTUXydVgykqSwXKSAb2NtN4HCdKhhsi2l1zeQOZr66Y+21PGBcpzTgbP2YKlby+oRCQtiRnb4cB498v4wNWfya6INajdA6B1mXlQKAqiwAsAOAmdm60l9YRmkbPGcmOTdbH1ajGtUWl5Rwqq7AWDEC3dLfKrk4+yxbM+JfEtRGGDtfJYVTVB13fYm/QTFclTBzq+JC2vcsdFUb2PV9dwjFvvbf0DcOodPbIsLhSt2ds9VvWbgB7Kjgsq42nUqVkpo7IMpZspIvc2HyMVpyReYxhlPG7MqUqlMeVcguMwLsbjeePVLkB/onk4eSjxCAQtSmi80As7e9+gmfETQuaL7R/eHyEz8nTXxdtkhCEwdDG+ef7vvCZnTmmc833feEzNDNvH0w8nawkmQyurSZWm0Y1YWD1mLLSpDNWf1RvCD226urjIK2KCKXO4Dd0ngB2md3kFs4kmtU1qObk9AtoB1CP8Awnqbdn/+RpYfylrsxZiXfVj0XMn2WArr2id/bK3v1oh76ameTfE5STcqqkBmFrlt4RL6Zra33AangDeN/izyn8mm4HaaqpuQPQJNyBYdJPAdZnMxXLihT0VjUbjkFx+YkDuJme4rar1dCbIDcICbA9JvqzdZ17BpIhVkTxT60vlvUei2tynq1zo7016FNPd8UNu+cHyLZs38RWvwuaTD+wRorRf4iazGTpjcsr26tPnAOFHkAp8uwOWtUGRGSw0QoWIa++4HDpnnm2licTijUr0/J06dM+TswZWZzbRh+EN16w2phlr08h0IOZHG9HG4/UTiYDadfMaBpnyiaOfuge0W3WMzs9a1luWL0dSqBKzYlTpecTy74hstJj5NTapiPuluK0x97t+XGTabCiKWQGwcqxJuWJF7k8T6Mfv9KYfDMTiXoPmsWpN66jePxL19XGXxiFK51IK2zAjcRa8jch01HCcPF4Y6UEJtVdVCA6F2IA8TukW6XJ7Nl5pdjZcGlRh6y+UN+vWec5w9pCtirCxFIvTU8QMtO477zRajJgsGKQ0yUwp7FW0xLEYw1CXO92qN+aox+REnHnlWXE0jYyDZgzYtj7Kovhm/5SQvGcn9atRul2Hdp+kr7E/Km2y966j2Qx8LfrK94Yls1dj0KB3t/wDmOCCH0TiQCLHCmI7ycAjM0Hmk+0f3h8hPAmnPf80o/mv7w/tEz8nTXxdtihCE53Sxznm+77wmYLNO55/u+8JmCma4dMfJ2nUyVTIFMkUzZjUGJ/mVUpcB6bdu5R8z3TQuTCWFh1fKeD2DQNWu7b/TyjsX0f0mr8mdjEakam0rHiWoz5skdLaSnyakbyiKL6DNcqL9A0F5nOMxQdrKf5a3CX3sL3LnrY69w3ATQeXOIFDClR67DyY6s5sbf0eU/e/MlaGN4Gc5WkaSBpWRpIGmjNNmheRBoF7andAtHs4AuTYAEknQACc6tTbEaG6YfiNVbEdvFafieoSwUz6sPRFiqHiRuLD5Dhx13PqubG3rWNr8Twv8YryqcGhQoCqAqgWCgWAHQBOZt9b0GPsFX/Kwv4Xjdm7fp19PUqewx3n8J4/ORbfx6rTan6zshuB91ekyLlLivHGzIbNx5qqAlKq5/CgP6z2XJDkZiRXp4rEYfydFWz3qOmc5dVUUxcgFgNZ3Oa+hhmwq1FK2Hrm40I4Gdnb3KalYhHBA0GUg/GTzeF8TmuTyw2qWpsoOrXmV1sUEsuR9ABooO4ds9TtTalySTOFV2nRvqR3y8pJwzxtvKgmPBOiP8VA/WdHYmFKJrvNye06xKONosdLS6KoAixn08r805OJ9BmOVmzEeqAdAO3rMi/jCLXpVAGYKGKADMTYAm+m+drD4yjnAcjfxIntsdisFRwJzshNTJSpqCpLOzLew7u+Kz7s5d3WmeOpUlTvUlT2g2MLx+N+1qf8Aq1P7zIgYA6899zTfav7w/tE8Bee/5pftX94f2iZ+Xpr4v6mxQhCc7pY5zyj1femWgj9malzy/d96ZVea4dMfJ2mD/u8kFX93/wASuDHpvHaPnNGWnuOa/k4alIVSvrG4+d5ruDwa01sN/EzhcgxTp7Nw5Gg8ghJ67SLbnK1aegNvnDnLiHuY/wAq83zpbSGZEBvZxmGmmVCQf/kPhPBrjB0eI+kk2ztM16rsxufKk9gKKB/aZQBldI75Xxj/AMJ/MPpHDaH4T+YfSc/NFzR7pesdD/yP4T+YfSH/AJAez/uH0nPvFzR+1L1i/wD+QHsn8w+kQ48eyfzD6SleF4bo9Y5NDD0/KVFKbnYjUbibjh1zp0aSqc2Uk3vckNc9dxrOdXcLXvf1lU/EafoJfFS8zjXJfG1XUEKSBxAyi/b6Mortl3rZcxIC8T0ns6o1905+D+2bqsPC/wCsdpSdutjcUfKIPxAn4C/6R2e+/wCSfSUKrFqwsfVVjc6gfd3f1SymnG/b/iG9lrUN2hWy09OLIPuj73UOqTVMRalfqlDarfZr01L9yn6yfEoTTCje1lHadBDfZ66X8PfIupByJ7O8qCeHTLArNoc5uNxsmh6tNJFU0YgbgxA7AbCAMrURunGiCSSSSSSSTe5O8mH8OvSfCKDFzSkmmgOk+E91zTi1V/eH9onhiZ7nmo+1qe8P7RMvL028P9TYYQhOZ1Mb55vu+8JlN5q/PL933pleQfszXDpjn2aDHqYmQfsxQB+zLQ9XsTly6YVaH+kCijoAJE5OM2u1Rrk3nnGfJVYcGsw+O/xvLIqx+/xNwm9rTP8AzGHtAMPgSP8Al4R2aV6+5XGuUi4HEbiO6Shx0eP+IBLeLeRZx0eMXOOjxjB5HWfhEyDr/Mw+RieUHR4wzjo8YAeRXiL9rOfmZFVw1EC7IgHS3+ZNnHR4zlGiDWbPdtbrdibKeiKnEgq0r/y6K+8UAHwG8xz7RCNlKktYH0QoGvVpLaIo3DxnLx1ZVr66DIu89sm8KnK0dqA7kb/b9YYNdSx+8byFMYh4jvEnFUQ2NHNVyMWsTcWFraagnf2CNG1h7D9y/WRVcYo3kd8jGNp9I7xDY0s5/LOpCkBb77bzbo7J7bk9yYeuUIW+Vke17XysGtfhunn+TuE8s4C63I3TaNnijgMPmqMFOW5uQPhNJxNs7zddMf23ga+DbLWpNe17oVYHxEpYDaK1c2VWXKQDmtvN+g9U7PK3lbSxNRiGW2oGonC2LTVkq1FNx5WmlweORjDfI1xeHQDRc0TKIZRKQC095zTfav7w/tE8CZ77ml+1f3h/aJl5em3h7bFCEJzuljnPN933hMqvNU56OHvCZPmmuHTLPtJeF5Hmi5pbNX2jT0Djeu/3TvkVKvcS6TOXWpGmfwncejqk3+65zw7GFqXW3bH7XAoYmrT3UzULIfZDekB2azn4KvOpylcPUJ6adA/HyCSviNfyQ5ouacmhWdNB6S9B4dhl5a+moK9oPzGkUp2LF4jVABcmw6SbSI1Vt6wHC+ZZyz6/8x83Qbgi36Qt0Jjt0H2iNyAuencO+LSDMczWvu0G4Sqcai7tewGS4XH52Itawvrx1i2el8taRUazm+WoyLe3o31NteI6pHiallklFcqhega9u8+N5STcW7imxNaq3onQvYG+molBavoyztN/5dullHjf9JTKHJfoEm9rnTt7NqsKSWJFwW0JG9iflaXBin9pvzGVno+TtTO9FRDw9JUAbxvFVtZpGVeu5tqGerVrv6QV2Ckm9yNN57Jf5W7eqHyoVmUA0EupI1c1HtmG7SkNPxTlci8eKeHJJtcs2tuJJ175zMftAVUZgb58S+t+FKlTC3HbVfvMrqRHdqMbQq/6j/nf6wqYx2FmdmANwGZmAPTYmVA8XNEabNAtIs0C0ZaOLTQOaP7R/e/QTOmaaJzQeu/vfoJl5Om3i7bLCEJg6GNc9O4e8Jkt5rPPXuHvCZHmmmPTLPtJeJmjM0M0pB+aI1iLEXB4Rl4AwNHTwD3vSBfjkGrgdQ+8OzXq4yzXxIqtv+6i/lQL+kYGlx8eKn29MVW/1gTTrfGoPX/rVvhAJcHh6Sek5B6ry+u0KT6BQBaeeq4BWPoVyvVWVhb+qnmv3CTYfZGJv6D0Hvfdi8Om48RUdSO6VMtfE3Df1X2s6k6AbzOWbTo19j4kk3QaE7qtFh8CGsY4cmcRoT5FQdLti8ILdv8AMuO6ZXlrOI5okmHazjrDfK/6TqU+TgH2uLop0in5au2/hkTIen1rdckKYTD5Si1MRVv6LVrUKam2/wAlTLM1uuoB0jhDVG4YBmWVzjChs+q9ItcfWWKei/CMoWOYkAgnKLgHQan9O4y0G1mWpksbqX36cBx751DQpt5OiurVXpU94F87hd/DfOWdmITmV1pEcCtRr9mUECWcDhhTrU6rV1cUnWplFOqblTmAsQN5Ahsai1tLFZ61VwTZ6tVxe25nJHgZTq1yFJvuB4DojQYj0w4KlslxbMQSB8Br/wBx2lIVtrFKIpqdbel3QwuJYUkF/bbcN7VD+gEqPsof66n+ir/9ZYsAAoNwqqt9Rew139d4padk+J/4tunwEBjG6fASsTFBj2Wlr+Mbp8BD+Lbp8BK14XhsaWDiW6fCajzMtdmP4pkxaavzLHVvekZ9LwnLaoQhM2rGOe31R7w+cx8NNf58D6H9Q+cxkVDLxRks5oZpAHihpSNJM0UNGAxwgD7xQY0RwjI4NHAxoEgxOIt6K+txPs/5gNHPVzN5NTY73b2F4/H6iWARuGgAsB0CV8OqU1sWGZrFzmHwX4fM9UccVT9oeJgE95Uc5qnUot8Tqf0j/wCLTpJ+BjcNT3k7ySYDpJiKlhJFTKAo4C3x3nxvIgLv1L6Xx4eNu6SEwCCrjGT1k04ENcHwjV2ip4EX7I98Um71uoC/+JWqICNBlHRe8WzkXyYhaRUql1B6vGKTGWjiYl40tG5ojOJi3kd4XgEt4XkeaGaAPLTWuZQ7/eMyAma7zI7j7xk5Kx7bbCEJDRi/Pkv8u/4h85ioab/z07NL4ZmA3C/drPnwGVE1MDHAyIGOBlJSgxwMiBjgYElDR4aQgxwMZDE1yo03nS/RDDUhbr4wdbixjMNU4HeIfT+JzQBgMOsdeF40gUxHAxpMS8Aa2bUA2vYnQcP+zIf4a/rEntN5PeITEZopARrDMco04k8FHTB2JNhvP7ueqOFgMo7SfaPT2dEAUADRRYDd0nrPXEJjbxCYApMS8QG/w3ngP89UQmIy3i3jCYXgD80TNGZohMDOLTYuY9fRJ/EfnMZLTeuZTZxWgrEb9e+TVRrEIsJKnn+WOyhXoMtr+iZ8qba2a2GrvSYWyscvWpOk+yKtMMCDMW52eQBqXr0l9NbntHRGTFQY8SJlKkqRYg2IPAxwaUlMI8CRK0cGjJKAI8ASIGODRkkAEiqYclgVsDxubCPzQzQICi/Sn5xEYsu8XHSpzD423R2aAaAItYGLeNdVO8a9I9E/5+MjNMjcb9R9E/SASkxCYzMdxFu0WheBmq/pH3T8xH55EPWv1H9JG9fo74j0meqBvjFJbU+inVvbs+vzjUoW1fU8FP8Ay6OyPZrxA4vwAAA3AcI28beJeAPvC8ZmiZoA8tGlo0mIASbAXJ0AHEwPS5snANiKyUlF8zC/UL6z6n5FbIFDDqtreiJmXNNyBK2r1V9JrHXgOibdRphQAOEmqh8IQiMStjcEtVSrC95ZhAMT5f8ANP5QmrQGV+ob+2ZBtHYtfDsVq0yLcbEgz7IqUgwsRecDa3IzD1wcyDXqjLT5KDR6tN92lzLUHN1UDsnKbmPThHstMaBjg02McyK/sRfMmv7Aj2WmOgxbzYvMoP2BDzKj9qv0h7QetY7eGabH5lR1flX6Rp5k1O8D8ohuD1rG2rgdfZrIzVY7hbt1m0DmSXoH5V+kXzKL+1H0i2NMYUHiYt5s3mUX9gRPMmv7Aj3BqsYIibtRoRum0eZJf2BE8yK/sCLY1WLU+JOtzYX7z+njFvNo8yCxPMgsNnpi94l5tPmPXrieY5OuGxpi14habWvMYnX3mdXZvMph0ILLft1i2NMK2dseviGC0qZa/GxsPjNd5A802UirXGZt+o0HZNN2RyKw9ADKg06p6CnRCiwFoHpBgMAtJQqi1pahCIxCEIAQhCAEIQgBEhCAEIQgBCEIAQhCAEIQgBCEIAQhCAEIQgBCEIARYQgBCEIAQhCAEIQg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7" name="Picture 9" descr="http://blog.quppa.net/wp-content/uploads/csharp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4277">
            <a:off x="6810291" y="3409065"/>
            <a:ext cx="1009814" cy="10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0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/>
              <a:t>Object-Oriented Programming Basics</a:t>
            </a: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/>
              <a:t>Defining Classes: Constructors, Visibility</a:t>
            </a: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/>
              <a:t>Defining Classes: Fields, Properties, Methods</a:t>
            </a: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/>
              <a:t>Exceptions Handling</a:t>
            </a: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/>
              <a:t>OOP Principles: Abstraction, Encapsulation, Inheritance, Polymorphism</a:t>
            </a: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/>
              <a:t>Interfaces, Abstract Classes, Templates, Indexers</a:t>
            </a: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/>
              <a:t>Team </a:t>
            </a:r>
            <a:r>
              <a:rPr lang="en-US" sz="2800" dirty="0" smtClean="0"/>
              <a:t>Work: Creating OOP </a:t>
            </a:r>
            <a:r>
              <a:rPr lang="en-US" sz="2800" dirty="0" smtClean="0"/>
              <a:t>Game</a:t>
            </a: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/>
              <a:t>Design Patterns</a:t>
            </a:r>
            <a:endParaRPr lang="en-US" sz="2800" dirty="0"/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Exam Preparation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Practical Exam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098" name="Picture 2" descr="http://www.nakov.com/wp-content/uploads/2010/06/svetlin-nakov-teaching-explaining-csharp-in-telerik-academy-june-2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46" y="4724400"/>
            <a:ext cx="2627354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838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High-Quality Code –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Definition of High-Quality Code. Entrance Project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Naming the Identifiers. Code Formatting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/>
              <a:t>High-Quality </a:t>
            </a:r>
            <a:r>
              <a:rPr lang="en-US" sz="2800" dirty="0" smtClean="0"/>
              <a:t>Classes. High-Quality Methods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Correct Usage of Variables, Constants,</a:t>
            </a:r>
            <a:br>
              <a:rPr lang="en-US" sz="2800" dirty="0" smtClean="0"/>
            </a:br>
            <a:r>
              <a:rPr lang="en-US" sz="2800" dirty="0" smtClean="0"/>
              <a:t>Conditional Statements and Loops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Defensive Programming and Exceptions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Code Documentation and Self-Documenting Code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Unit Testing and Test-Driven Development (TDD)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Code Refactoring. Refactoring Patterns</a:t>
            </a:r>
          </a:p>
          <a:p>
            <a:pPr marL="355600" indent="-3556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Project &amp; Defense</a:t>
            </a:r>
            <a:endParaRPr lang="en-US" sz="2800" dirty="0"/>
          </a:p>
          <a:p>
            <a:pPr marL="355600" indent="-355600">
              <a:buFont typeface="+mj-lt"/>
              <a:buAutoNum type="arabicPeriod"/>
              <a:tabLst/>
            </a:pPr>
            <a:endParaRPr lang="en-US" sz="2800" dirty="0" smtClean="0"/>
          </a:p>
          <a:p>
            <a:pPr marL="355600" indent="-355600">
              <a:buFont typeface="+mj-lt"/>
              <a:buAutoNum type="arabicPeriod"/>
              <a:tabLst/>
            </a:pPr>
            <a:endParaRPr lang="en-US" sz="2800" dirty="0"/>
          </a:p>
          <a:p>
            <a:pPr marL="355600" indent="-355600">
              <a:buFont typeface="+mj-lt"/>
              <a:buAutoNum type="arabicPeriod"/>
              <a:tabLst/>
            </a:pPr>
            <a:endParaRPr lang="en-US" sz="2800" dirty="0" smtClean="0"/>
          </a:p>
          <a:p>
            <a:pPr marL="355600" indent="-355600">
              <a:buFont typeface="+mj-lt"/>
              <a:buAutoNum type="arabicPeriod"/>
              <a:tabLst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146" name="Picture 2" descr="http://www.gitsov.net/wp-content/uploads/2012/06/free-software-courses-150x1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800350"/>
            <a:ext cx="14287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7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/>
              <a:t>Data Structures &amp; </a:t>
            </a:r>
            <a:r>
              <a:rPr lang="en-US" sz="3900" noProof="1" smtClean="0"/>
              <a:t>Algo </a:t>
            </a:r>
            <a:r>
              <a:rPr lang="en-US" sz="3900" dirty="0" smtClean="0"/>
              <a:t>– </a:t>
            </a:r>
            <a:r>
              <a:rPr lang="en-US" sz="3900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Linear Data Structures: Lists, Stacks, Queues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Trees and Graphs. Balanced Search Trees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Dictionaries, Hash-Tables and Sets</a:t>
            </a:r>
          </a:p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Complexity of Algorithms. Data Structures Efficiency</a:t>
            </a:r>
          </a:p>
          <a:p>
            <a:pPr marL="444500" indent="-44450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sz="2800" dirty="0"/>
              <a:t>Sorting and Searching Algorithms</a:t>
            </a:r>
          </a:p>
          <a:p>
            <a:pPr marL="444500" indent="-44450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sz="2800" dirty="0"/>
              <a:t>Dynamic Programming</a:t>
            </a:r>
          </a:p>
          <a:p>
            <a:pPr marL="444500" indent="-44450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sz="2800" dirty="0"/>
              <a:t>Recursion and </a:t>
            </a:r>
            <a:r>
              <a:rPr lang="en-US" sz="2800" dirty="0" smtClean="0"/>
              <a:t>Combinatorics</a:t>
            </a:r>
            <a:endParaRPr lang="en-US" sz="2800" dirty="0"/>
          </a:p>
          <a:p>
            <a:pPr marL="444500" indent="-44450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sz="2800" dirty="0"/>
              <a:t>Graph and Tree Algorithms</a:t>
            </a:r>
          </a:p>
          <a:p>
            <a:pPr marL="444500" indent="-44450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sz="2800" dirty="0" smtClean="0"/>
              <a:t>Problem </a:t>
            </a:r>
            <a:r>
              <a:rPr lang="en-US" sz="2800" dirty="0"/>
              <a:t>Solving Methodology</a:t>
            </a:r>
          </a:p>
          <a:p>
            <a:pPr marL="444500" indent="-44450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sz="2800" dirty="0"/>
              <a:t>Exam Preparation &amp;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122" name="Picture 2" descr="https://lh3.googleusercontent.com/-3dzpO1vHgzE/TsLRnYX_MuI/AAAAAAAAAC8/QoXCCyYC32c/IMG_22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773" y="3962400"/>
            <a:ext cx="2995246" cy="19773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roup,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96" y="1098698"/>
            <a:ext cx="1536404" cy="153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5893</TotalTime>
  <Words>1222</Words>
  <Application>Microsoft Office PowerPoint</Application>
  <PresentationFormat>On-screen Show (4:3)</PresentationFormat>
  <Paragraphs>315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Cambria</vt:lpstr>
      <vt:lpstr>Consolas</vt:lpstr>
      <vt:lpstr>Corbel</vt:lpstr>
      <vt:lpstr>Wingdings</vt:lpstr>
      <vt:lpstr>Wingdings 2</vt:lpstr>
      <vt:lpstr>Telerik Academy</vt:lpstr>
      <vt:lpstr>C# Programming Course – Part I</vt:lpstr>
      <vt:lpstr>Table of Contents</vt:lpstr>
      <vt:lpstr>C# Programming: Objectives &amp; Program</vt:lpstr>
      <vt:lpstr>C# Track Objectives</vt:lpstr>
      <vt:lpstr>C# Part I – Course Topics</vt:lpstr>
      <vt:lpstr>C# Part II – Course Topics</vt:lpstr>
      <vt:lpstr>OOP – Course Topics</vt:lpstr>
      <vt:lpstr>High-Quality Code – Topics</vt:lpstr>
      <vt:lpstr>Data Structures &amp; Algo – Topics</vt:lpstr>
      <vt:lpstr>Trainers Team</vt:lpstr>
      <vt:lpstr>Trainers Team</vt:lpstr>
      <vt:lpstr>Trainers Team (2)</vt:lpstr>
      <vt:lpstr>Trainers Team (3)</vt:lpstr>
      <vt:lpstr>Trainers Team (4)</vt:lpstr>
      <vt:lpstr>Trainers Team (5)</vt:lpstr>
      <vt:lpstr>Volunteer Assistants</vt:lpstr>
      <vt:lpstr>C# Programming Course – More Details </vt:lpstr>
      <vt:lpstr>Training Duration – C# Part I</vt:lpstr>
      <vt:lpstr>Why C# and .NET Framework?</vt:lpstr>
      <vt:lpstr>Why English?</vt:lpstr>
      <vt:lpstr>C# Part I Exams</vt:lpstr>
      <vt:lpstr>Exams @ Software Academy</vt:lpstr>
      <vt:lpstr>Scoring System for C# Part I</vt:lpstr>
      <vt:lpstr>C# Part I Exams</vt:lpstr>
      <vt:lpstr>Homework Peer Reviews</vt:lpstr>
      <vt:lpstr>Attendance in Class</vt:lpstr>
      <vt:lpstr>Pass / Excellence / Fail Criteria</vt:lpstr>
      <vt:lpstr>C# Exam – Sample Problem</vt:lpstr>
      <vt:lpstr>The Judge System at the Exam</vt:lpstr>
      <vt:lpstr>Homework Assignments</vt:lpstr>
      <vt:lpstr>Resources</vt:lpstr>
      <vt:lpstr>The C# Textbook</vt:lpstr>
      <vt:lpstr>Course Web Site &amp; Forums</vt:lpstr>
      <vt:lpstr>Telerik Integrated Learning System (TILS)</vt:lpstr>
      <vt:lpstr>Required Software</vt:lpstr>
      <vt:lpstr>C# Programming Course – Part I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Programming - Part I - Introduction</dc:title>
  <dc:subject>Fundamentals of C# Programming Course @ Telerik Academy</dc:subject>
  <dc:creator>Svetlin Nakov</dc:creator>
  <cp:keywords>telerik, academy, education, free, course, course, programming, C#, fundamentals, object-oriented, algorithm, data, types,expressions, statements, console, conditional, statements, loops, numeral, systems,methods, recursion, class, object, exception, string, text, file, structures,tree, graph, hash, table, extension, high, quality, code</cp:keywords>
  <dc:description>Fundamentals of C# Programming Course @ Telerik Software Academy: 
http://csharpfundamentals.telerik.com
The website and all video materials are in Bulgarian</dc:description>
  <cp:lastModifiedBy>Svetlin Nakov</cp:lastModifiedBy>
  <cp:revision>645</cp:revision>
  <dcterms:created xsi:type="dcterms:W3CDTF">2007-12-08T16:03:35Z</dcterms:created>
  <dcterms:modified xsi:type="dcterms:W3CDTF">2013-10-28T15:45:40Z</dcterms:modified>
  <cp:category>C# Programming Course</cp:category>
</cp:coreProperties>
</file>